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8" r:id="rId11"/>
    <p:sldId id="269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5/31/17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John Winslade</a:t>
            </a:r>
          </a:p>
          <a:p>
            <a:r>
              <a:rPr lang="en-US" dirty="0" smtClean="0"/>
              <a:t>College of Education, California State University San Bernardino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04858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Fivefold increase in student mobility, 1975-2010</a:t>
            </a:r>
          </a:p>
          <a:p>
            <a:r>
              <a:rPr lang="en-US" dirty="0" smtClean="0"/>
              <a:t>Happening in every country</a:t>
            </a:r>
          </a:p>
          <a:p>
            <a:r>
              <a:rPr lang="en-US" dirty="0" smtClean="0"/>
              <a:t>UK: 10% of university budgets</a:t>
            </a:r>
          </a:p>
          <a:p>
            <a:r>
              <a:rPr lang="en-US" dirty="0" smtClean="0"/>
              <a:t>Australia: 3</a:t>
            </a:r>
            <a:r>
              <a:rPr lang="en-US" baseline="30000" dirty="0" smtClean="0"/>
              <a:t>rd</a:t>
            </a:r>
            <a:r>
              <a:rPr lang="en-US" dirty="0" smtClean="0"/>
              <a:t> largest export industry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02549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25% of student mobility from China (2001)</a:t>
            </a:r>
          </a:p>
          <a:p>
            <a:r>
              <a:rPr lang="en-US" dirty="0" smtClean="0"/>
              <a:t>China is now becoming a host country</a:t>
            </a:r>
          </a:p>
          <a:p>
            <a:r>
              <a:rPr lang="en-US" dirty="0" smtClean="0"/>
              <a:t>42% of Asian students stay in Asia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68628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</a:t>
            </a:r>
            <a:r>
              <a:rPr lang="en-US" dirty="0" smtClean="0"/>
              <a:t>Flight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ociety </a:t>
            </a:r>
            <a:r>
              <a:rPr lang="en-US" dirty="0">
                <a:effectLst/>
              </a:rPr>
              <a:t>founded upon knowledge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Enlightenment ideal</a:t>
            </a:r>
          </a:p>
          <a:p>
            <a:r>
              <a:rPr lang="en-US" dirty="0">
                <a:effectLst/>
              </a:rPr>
              <a:t>Knowledge as communal property 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>
                <a:effectLst/>
              </a:rPr>
              <a:t>Universities as places where people engage with knowledge 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71986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Complex situation requires complex response</a:t>
            </a:r>
          </a:p>
          <a:p>
            <a:r>
              <a:rPr lang="en-US" dirty="0">
                <a:effectLst/>
              </a:rPr>
              <a:t>Need new categories of analysis 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Focus on international study rather than international student</a:t>
            </a:r>
          </a:p>
          <a:p>
            <a:r>
              <a:rPr lang="en-US" dirty="0" smtClean="0">
                <a:effectLst/>
              </a:rPr>
              <a:t>Avoid exclusive focus on money-</a:t>
            </a:r>
            <a:r>
              <a:rPr lang="en-US" dirty="0" smtClean="0">
                <a:effectLst/>
              </a:rPr>
              <a:t>making or on economic nationalism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442631">
            <a:off x="7537872" y="4519764"/>
            <a:ext cx="150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 of flight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08992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Universities’ core business is in knowledge</a:t>
            </a:r>
          </a:p>
          <a:p>
            <a:pPr lvl="1"/>
            <a:r>
              <a:rPr lang="en-US" dirty="0" smtClean="0"/>
              <a:t>Engagement with knowledge</a:t>
            </a:r>
          </a:p>
          <a:p>
            <a:pPr lvl="1"/>
            <a:r>
              <a:rPr lang="en-US" dirty="0" smtClean="0"/>
              <a:t>Production of knowledge</a:t>
            </a:r>
          </a:p>
          <a:p>
            <a:r>
              <a:rPr lang="en-US" dirty="0" smtClean="0">
                <a:effectLst/>
              </a:rPr>
              <a:t>Knowledge should be at the center</a:t>
            </a:r>
          </a:p>
          <a:p>
            <a:r>
              <a:rPr lang="en-US" dirty="0" smtClean="0">
                <a:effectLst/>
              </a:rPr>
              <a:t>Knowledge </a:t>
            </a:r>
            <a:r>
              <a:rPr lang="en-US" dirty="0">
                <a:effectLst/>
              </a:rPr>
              <a:t>is not owned by a student or by a university </a:t>
            </a:r>
            <a:r>
              <a:rPr lang="en-US" dirty="0" smtClean="0">
                <a:effectLst/>
              </a:rPr>
              <a:t>or by a country</a:t>
            </a:r>
            <a:endParaRPr lang="en-US" dirty="0" smtClean="0">
              <a:effectLst/>
            </a:endParaRPr>
          </a:p>
          <a:p>
            <a:r>
              <a:rPr lang="en-US" dirty="0" smtClean="0"/>
              <a:t>Needs to be a two-way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38849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Need more transnational knowledge </a:t>
            </a:r>
            <a:r>
              <a:rPr lang="en-US" dirty="0" smtClean="0">
                <a:effectLst/>
              </a:rPr>
              <a:t>networks</a:t>
            </a:r>
          </a:p>
          <a:p>
            <a:r>
              <a:rPr lang="en-US" dirty="0">
                <a:effectLst/>
              </a:rPr>
              <a:t>A university education is an international </a:t>
            </a:r>
            <a:r>
              <a:rPr lang="en-US" dirty="0" smtClean="0">
                <a:effectLst/>
              </a:rPr>
              <a:t>education</a:t>
            </a:r>
          </a:p>
          <a:p>
            <a:r>
              <a:rPr lang="en-US" dirty="0">
                <a:effectLst/>
              </a:rPr>
              <a:t>N</a:t>
            </a:r>
            <a:r>
              <a:rPr lang="en-US" dirty="0" smtClean="0">
                <a:effectLst/>
              </a:rPr>
              <a:t>eed </a:t>
            </a:r>
            <a:r>
              <a:rPr lang="en-US" dirty="0">
                <a:effectLst/>
              </a:rPr>
              <a:t>a concept of academic </a:t>
            </a:r>
            <a:r>
              <a:rPr lang="en-US" dirty="0" smtClean="0">
                <a:effectLst/>
              </a:rPr>
              <a:t>mobility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 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97377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It is useful </a:t>
            </a:r>
            <a:r>
              <a:rPr lang="en-US" dirty="0">
                <a:effectLst/>
              </a:rPr>
              <a:t>to conceive of international education in Gilles </a:t>
            </a:r>
            <a:r>
              <a:rPr lang="en-US" dirty="0" err="1">
                <a:effectLst/>
              </a:rPr>
              <a:t>Deleuze’s</a:t>
            </a:r>
            <a:r>
              <a:rPr lang="en-US" dirty="0">
                <a:effectLst/>
              </a:rPr>
              <a:t> terms as having a variety of lines of force running through </a:t>
            </a:r>
            <a:r>
              <a:rPr lang="en-US" dirty="0" smtClean="0">
                <a:effectLst/>
              </a:rPr>
              <a:t>it.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10949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/>
          </p:cNvSpPr>
          <p:nvPr/>
        </p:nvSpPr>
        <p:spPr bwMode="auto">
          <a:xfrm>
            <a:off x="8147050" y="266700"/>
            <a:ext cx="731838" cy="568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499" name="AutoShape 2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0" name="Line 3"/>
          <p:cNvSpPr>
            <a:spLocks noChangeShapeType="1"/>
          </p:cNvSpPr>
          <p:nvPr/>
        </p:nvSpPr>
        <p:spPr bwMode="auto">
          <a:xfrm rot="10800000" flipH="1">
            <a:off x="4565650" y="806450"/>
            <a:ext cx="1588" cy="51641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1" name="Line 4"/>
          <p:cNvSpPr>
            <a:spLocks noChangeShapeType="1"/>
          </p:cNvSpPr>
          <p:nvPr/>
        </p:nvSpPr>
        <p:spPr bwMode="auto">
          <a:xfrm>
            <a:off x="1327150" y="3387725"/>
            <a:ext cx="64865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2" name="Freeform 5"/>
          <p:cNvSpPr>
            <a:spLocks/>
          </p:cNvSpPr>
          <p:nvPr/>
        </p:nvSpPr>
        <p:spPr bwMode="auto">
          <a:xfrm rot="-2700000">
            <a:off x="2325688" y="2697163"/>
            <a:ext cx="4500562" cy="1025525"/>
          </a:xfrm>
          <a:custGeom>
            <a:avLst/>
            <a:gdLst>
              <a:gd name="T0" fmla="*/ 0 w 21600"/>
              <a:gd name="T1" fmla="*/ 16199 h 16200"/>
              <a:gd name="T2" fmla="*/ 21600 w 21600"/>
              <a:gd name="T3" fmla="*/ 16200 h 16200"/>
              <a:gd name="T4" fmla="*/ 0 60000 65536"/>
              <a:gd name="T5" fmla="*/ 0 60000 65536"/>
              <a:gd name="T6" fmla="*/ 0 w 21600"/>
              <a:gd name="T7" fmla="*/ 0 h 16200"/>
              <a:gd name="T8" fmla="*/ 21600 w 21600"/>
              <a:gd name="T9" fmla="*/ 16200 h 16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16200">
                <a:moveTo>
                  <a:pt x="0" y="16199"/>
                </a:moveTo>
                <a:cubicBezTo>
                  <a:pt x="7399" y="-5400"/>
                  <a:pt x="14599" y="-5400"/>
                  <a:pt x="21600" y="16200"/>
                </a:cubicBezTo>
              </a:path>
            </a:pathLst>
          </a:custGeom>
          <a:noFill/>
          <a:ln w="63500">
            <a:solidFill>
              <a:srgbClr val="D3B2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3" name="Freeform 6"/>
          <p:cNvSpPr>
            <a:spLocks/>
          </p:cNvSpPr>
          <p:nvPr/>
        </p:nvSpPr>
        <p:spPr bwMode="auto">
          <a:xfrm rot="-9360000">
            <a:off x="1919288" y="2878138"/>
            <a:ext cx="6326187" cy="731837"/>
          </a:xfrm>
          <a:custGeom>
            <a:avLst/>
            <a:gdLst>
              <a:gd name="T0" fmla="*/ 0 w 21600"/>
              <a:gd name="T1" fmla="*/ 0 h 16200"/>
              <a:gd name="T2" fmla="*/ 21600 w 21600"/>
              <a:gd name="T3" fmla="*/ 0 h 16200"/>
              <a:gd name="T4" fmla="*/ 0 60000 65536"/>
              <a:gd name="T5" fmla="*/ 0 60000 65536"/>
              <a:gd name="T6" fmla="*/ 0 w 21600"/>
              <a:gd name="T7" fmla="*/ 0 h 16200"/>
              <a:gd name="T8" fmla="*/ 21600 w 21600"/>
              <a:gd name="T9" fmla="*/ 16200 h 16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16200">
                <a:moveTo>
                  <a:pt x="0" y="0"/>
                </a:moveTo>
                <a:cubicBezTo>
                  <a:pt x="7428" y="21600"/>
                  <a:pt x="14628" y="21600"/>
                  <a:pt x="21600" y="0"/>
                </a:cubicBezTo>
              </a:path>
            </a:pathLst>
          </a:custGeom>
          <a:noFill/>
          <a:ln w="63500">
            <a:solidFill>
              <a:srgbClr val="1B85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4" name="Freeform 7"/>
          <p:cNvSpPr>
            <a:spLocks/>
          </p:cNvSpPr>
          <p:nvPr/>
        </p:nvSpPr>
        <p:spPr bwMode="auto">
          <a:xfrm rot="1139999">
            <a:off x="1414463" y="2411413"/>
            <a:ext cx="7021512" cy="1746250"/>
          </a:xfrm>
          <a:custGeom>
            <a:avLst/>
            <a:gdLst>
              <a:gd name="T0" fmla="*/ 0 w 21600"/>
              <a:gd name="T1" fmla="*/ 0 h 16200"/>
              <a:gd name="T2" fmla="*/ 21600 w 21600"/>
              <a:gd name="T3" fmla="*/ 0 h 16200"/>
              <a:gd name="T4" fmla="*/ 0 60000 65536"/>
              <a:gd name="T5" fmla="*/ 0 60000 65536"/>
              <a:gd name="T6" fmla="*/ 0 w 21600"/>
              <a:gd name="T7" fmla="*/ 0 h 16200"/>
              <a:gd name="T8" fmla="*/ 21600 w 21600"/>
              <a:gd name="T9" fmla="*/ 16200 h 16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16200">
                <a:moveTo>
                  <a:pt x="0" y="0"/>
                </a:moveTo>
                <a:cubicBezTo>
                  <a:pt x="10733" y="21600"/>
                  <a:pt x="17933" y="21600"/>
                  <a:pt x="21600" y="0"/>
                </a:cubicBezTo>
              </a:path>
            </a:pathLst>
          </a:custGeom>
          <a:noFill/>
          <a:ln w="88900">
            <a:solidFill>
              <a:srgbClr val="E4454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5" name="Freeform 8"/>
          <p:cNvSpPr>
            <a:spLocks/>
          </p:cNvSpPr>
          <p:nvPr/>
        </p:nvSpPr>
        <p:spPr bwMode="auto">
          <a:xfrm rot="-1019999">
            <a:off x="12700" y="1525588"/>
            <a:ext cx="8315325" cy="1627187"/>
          </a:xfrm>
          <a:custGeom>
            <a:avLst/>
            <a:gdLst>
              <a:gd name="T0" fmla="*/ 0 w 21600"/>
              <a:gd name="T1" fmla="*/ 16199 h 16200"/>
              <a:gd name="T2" fmla="*/ 21600 w 21600"/>
              <a:gd name="T3" fmla="*/ 16200 h 16200"/>
              <a:gd name="T4" fmla="*/ 0 60000 65536"/>
              <a:gd name="T5" fmla="*/ 0 60000 65536"/>
              <a:gd name="T6" fmla="*/ 0 w 21600"/>
              <a:gd name="T7" fmla="*/ 0 h 16200"/>
              <a:gd name="T8" fmla="*/ 21600 w 21600"/>
              <a:gd name="T9" fmla="*/ 16200 h 16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16200">
                <a:moveTo>
                  <a:pt x="0" y="16199"/>
                </a:moveTo>
                <a:cubicBezTo>
                  <a:pt x="12439" y="-5400"/>
                  <a:pt x="19639" y="-5400"/>
                  <a:pt x="21600" y="16200"/>
                </a:cubicBezTo>
              </a:path>
            </a:pathLst>
          </a:custGeom>
          <a:noFill/>
          <a:ln w="63500">
            <a:solidFill>
              <a:srgbClr val="6229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6" name="AutoShape 9"/>
          <p:cNvSpPr>
            <a:spLocks/>
          </p:cNvSpPr>
          <p:nvPr/>
        </p:nvSpPr>
        <p:spPr bwMode="auto">
          <a:xfrm rot="3360000">
            <a:off x="8167687" y="2228851"/>
            <a:ext cx="987425" cy="127000"/>
          </a:xfrm>
          <a:prstGeom prst="rightArrow">
            <a:avLst>
              <a:gd name="adj1" fmla="val 32000"/>
              <a:gd name="adj2" fmla="val 959457"/>
            </a:avLst>
          </a:prstGeom>
          <a:gradFill rotWithShape="0">
            <a:gsLst>
              <a:gs pos="0">
                <a:srgbClr val="62298A"/>
              </a:gs>
              <a:gs pos="100000">
                <a:srgbClr val="7444A2"/>
              </a:gs>
            </a:gsLst>
            <a:lin ang="1956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4100001" flipH="1">
            <a:off x="7544594" y="5080794"/>
            <a:ext cx="982663" cy="225425"/>
          </a:xfrm>
          <a:prstGeom prst="rightArrow">
            <a:avLst>
              <a:gd name="adj1" fmla="val 32000"/>
              <a:gd name="adj2" fmla="val 541181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blurRad="50800" dist="127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>
              <a:latin typeface="Gill Sans" pitchFamily="8" charset="0"/>
              <a:ea typeface="ヒラギノ角ゴ ProN W3" pitchFamily="8" charset="-128"/>
              <a:cs typeface="ヒラギノ角ゴ ProN W3" pitchFamily="8" charset="-128"/>
              <a:sym typeface="Gill Sans" pitchFamily="8" charset="0"/>
            </a:endParaRPr>
          </a:p>
        </p:txBody>
      </p:sp>
      <p:sp>
        <p:nvSpPr>
          <p:cNvPr id="106508" name="AutoShape 11"/>
          <p:cNvSpPr>
            <a:spLocks/>
          </p:cNvSpPr>
          <p:nvPr/>
        </p:nvSpPr>
        <p:spPr bwMode="auto">
          <a:xfrm rot="3120000" flipH="1">
            <a:off x="949326" y="738187"/>
            <a:ext cx="1206500" cy="225425"/>
          </a:xfrm>
          <a:prstGeom prst="rightArrow">
            <a:avLst>
              <a:gd name="adj1" fmla="val 32000"/>
              <a:gd name="adj2" fmla="val 540910"/>
            </a:avLst>
          </a:prstGeom>
          <a:gradFill rotWithShape="0">
            <a:gsLst>
              <a:gs pos="0">
                <a:srgbClr val="BA120A"/>
              </a:gs>
              <a:gs pos="100000">
                <a:srgbClr val="F63111"/>
              </a:gs>
            </a:gsLst>
            <a:lin ang="1932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6509" name="AutoShape 12"/>
          <p:cNvSpPr>
            <a:spLocks/>
          </p:cNvSpPr>
          <p:nvPr/>
        </p:nvSpPr>
        <p:spPr bwMode="auto">
          <a:xfrm rot="16200000" flipH="1">
            <a:off x="2834482" y="5536406"/>
            <a:ext cx="1085850" cy="195263"/>
          </a:xfrm>
          <a:prstGeom prst="rightArrow">
            <a:avLst>
              <a:gd name="adj1" fmla="val 32000"/>
              <a:gd name="adj2" fmla="val 625170"/>
            </a:avLst>
          </a:prstGeom>
          <a:gradFill rotWithShape="0">
            <a:gsLst>
              <a:gs pos="0">
                <a:srgbClr val="FADD22"/>
              </a:gs>
              <a:gs pos="100000">
                <a:srgbClr val="AF8A1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06510" name="Group 15"/>
          <p:cNvGrpSpPr>
            <a:grpSpLocks/>
          </p:cNvGrpSpPr>
          <p:nvPr/>
        </p:nvGrpSpPr>
        <p:grpSpPr bwMode="auto">
          <a:xfrm>
            <a:off x="2455863" y="1035050"/>
            <a:ext cx="1857375" cy="1147763"/>
            <a:chOff x="0" y="0"/>
            <a:chExt cx="1169" cy="722"/>
          </a:xfrm>
        </p:grpSpPr>
        <p:sp>
          <p:nvSpPr>
            <p:cNvPr id="106516" name="Rectangle 13"/>
            <p:cNvSpPr>
              <a:spLocks/>
            </p:cNvSpPr>
            <p:nvPr/>
          </p:nvSpPr>
          <p:spPr bwMode="auto">
            <a:xfrm rot="-1140000">
              <a:off x="32" y="169"/>
              <a:ext cx="1105" cy="384"/>
            </a:xfrm>
            <a:prstGeom prst="rect">
              <a:avLst/>
            </a:prstGeom>
            <a:noFill/>
            <a:ln w="25400">
              <a:solidFill>
                <a:srgbClr val="62298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6517" name="Rectangle 14"/>
            <p:cNvSpPr>
              <a:spLocks/>
            </p:cNvSpPr>
            <p:nvPr/>
          </p:nvSpPr>
          <p:spPr bwMode="auto">
            <a:xfrm rot="-1140000">
              <a:off x="32" y="178"/>
              <a:ext cx="110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r>
                <a:rPr lang="en-US" sz="2500">
                  <a:solidFill>
                    <a:srgbClr val="C00202"/>
                  </a:solidFill>
                  <a:latin typeface="Chalkduster" charset="0"/>
                  <a:cs typeface="Chalkduster" charset="0"/>
                  <a:sym typeface="Chalkduster" charset="0"/>
                </a:rPr>
                <a:t>An event</a:t>
              </a:r>
            </a:p>
          </p:txBody>
        </p:sp>
      </p:grpSp>
      <p:sp>
        <p:nvSpPr>
          <p:cNvPr id="106511" name="Freeform 16"/>
          <p:cNvSpPr>
            <a:spLocks/>
          </p:cNvSpPr>
          <p:nvPr/>
        </p:nvSpPr>
        <p:spPr bwMode="auto">
          <a:xfrm>
            <a:off x="3006725" y="2079625"/>
            <a:ext cx="1223963" cy="1166813"/>
          </a:xfrm>
          <a:custGeom>
            <a:avLst/>
            <a:gdLst>
              <a:gd name="T0" fmla="*/ 0 w 21600"/>
              <a:gd name="T1" fmla="*/ 8250 h 21600"/>
              <a:gd name="T2" fmla="*/ 8251 w 21600"/>
              <a:gd name="T3" fmla="*/ 8251 h 21600"/>
              <a:gd name="T4" fmla="*/ 10800 w 21600"/>
              <a:gd name="T5" fmla="*/ 0 h 21600"/>
              <a:gd name="T6" fmla="*/ 13349 w 21600"/>
              <a:gd name="T7" fmla="*/ 8251 h 21600"/>
              <a:gd name="T8" fmla="*/ 21600 w 21600"/>
              <a:gd name="T9" fmla="*/ 8250 h 21600"/>
              <a:gd name="T10" fmla="*/ 14925 w 21600"/>
              <a:gd name="T11" fmla="*/ 13350 h 21600"/>
              <a:gd name="T12" fmla="*/ 17475 w 21600"/>
              <a:gd name="T13" fmla="*/ 21600 h 21600"/>
              <a:gd name="T14" fmla="*/ 10800 w 21600"/>
              <a:gd name="T15" fmla="*/ 16501 h 21600"/>
              <a:gd name="T16" fmla="*/ 4125 w 21600"/>
              <a:gd name="T17" fmla="*/ 21600 h 21600"/>
              <a:gd name="T18" fmla="*/ 6675 w 21600"/>
              <a:gd name="T19" fmla="*/ 13350 h 21600"/>
              <a:gd name="T20" fmla="*/ 0 w 21600"/>
              <a:gd name="T21" fmla="*/ 8250 h 21600"/>
              <a:gd name="T22" fmla="*/ 0 w 21600"/>
              <a:gd name="T23" fmla="*/ 825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600"/>
              <a:gd name="T37" fmla="*/ 0 h 21600"/>
              <a:gd name="T38" fmla="*/ 21600 w 21600"/>
              <a:gd name="T39" fmla="*/ 21600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  <a:moveTo>
                  <a:pt x="0" y="8250"/>
                </a:moveTo>
              </a:path>
            </a:pathLst>
          </a:cu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06512" name="Group 19"/>
          <p:cNvGrpSpPr>
            <a:grpSpLocks/>
          </p:cNvGrpSpPr>
          <p:nvPr/>
        </p:nvGrpSpPr>
        <p:grpSpPr bwMode="auto">
          <a:xfrm>
            <a:off x="315913" y="5749925"/>
            <a:ext cx="2770187" cy="611188"/>
            <a:chOff x="0" y="0"/>
            <a:chExt cx="1744" cy="384"/>
          </a:xfrm>
        </p:grpSpPr>
        <p:sp>
          <p:nvSpPr>
            <p:cNvPr id="106514" name="Rectangle 17"/>
            <p:cNvSpPr>
              <a:spLocks/>
            </p:cNvSpPr>
            <p:nvPr/>
          </p:nvSpPr>
          <p:spPr bwMode="auto">
            <a:xfrm>
              <a:off x="0" y="0"/>
              <a:ext cx="1744" cy="384"/>
            </a:xfrm>
            <a:prstGeom prst="rect">
              <a:avLst/>
            </a:prstGeom>
            <a:noFill/>
            <a:ln w="25400">
              <a:solidFill>
                <a:srgbClr val="62298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6515" name="Rectangle 18"/>
            <p:cNvSpPr>
              <a:spLocks/>
            </p:cNvSpPr>
            <p:nvPr/>
          </p:nvSpPr>
          <p:spPr bwMode="auto">
            <a:xfrm>
              <a:off x="0" y="32"/>
              <a:ext cx="174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r>
                <a:rPr lang="en-US" sz="2800">
                  <a:solidFill>
                    <a:srgbClr val="C00202"/>
                  </a:solidFill>
                  <a:cs typeface="Gill Sans" charset="0"/>
                </a:rPr>
                <a:t>Lines of force</a:t>
              </a:r>
            </a:p>
          </p:txBody>
        </p:sp>
      </p:grpSp>
      <p:sp>
        <p:nvSpPr>
          <p:cNvPr id="106513" name="Rectangle 20"/>
          <p:cNvSpPr>
            <a:spLocks/>
          </p:cNvSpPr>
          <p:nvPr/>
        </p:nvSpPr>
        <p:spPr bwMode="auto">
          <a:xfrm>
            <a:off x="8255000" y="333375"/>
            <a:ext cx="520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pPr algn="r"/>
            <a:r>
              <a:rPr lang="en-US" sz="2200" b="1">
                <a:solidFill>
                  <a:srgbClr val="FFFFFF"/>
                </a:solidFill>
                <a:cs typeface="Gill Sans" charset="0"/>
              </a:rPr>
              <a:t>41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67238" y="481094"/>
            <a:ext cx="0" cy="56958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65818" y="3246438"/>
            <a:ext cx="812430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623662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AID agenda</a:t>
            </a:r>
          </a:p>
          <a:p>
            <a:r>
              <a:rPr lang="en-US" dirty="0" smtClean="0"/>
              <a:t>Promote international understanding</a:t>
            </a:r>
          </a:p>
          <a:p>
            <a:r>
              <a:rPr lang="en-US" dirty="0" smtClean="0"/>
              <a:t>Contribute to development</a:t>
            </a:r>
          </a:p>
          <a:p>
            <a:r>
              <a:rPr lang="en-US" dirty="0" smtClean="0"/>
              <a:t>Avoid horrors of world war</a:t>
            </a:r>
          </a:p>
          <a:p>
            <a:r>
              <a:rPr lang="en-US" dirty="0" smtClean="0"/>
              <a:t>Promote peace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06590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TRADE agenda</a:t>
            </a:r>
          </a:p>
          <a:p>
            <a:r>
              <a:rPr lang="en-US" dirty="0" smtClean="0"/>
              <a:t>Education marketplace</a:t>
            </a:r>
          </a:p>
          <a:p>
            <a:r>
              <a:rPr lang="en-US" dirty="0" smtClean="0"/>
              <a:t>Education as “globally tradable product” (GATT)</a:t>
            </a:r>
          </a:p>
          <a:p>
            <a:r>
              <a:rPr lang="en-US" dirty="0" smtClean="0"/>
              <a:t>Globalization</a:t>
            </a:r>
          </a:p>
          <a:p>
            <a:r>
              <a:rPr lang="en-US" dirty="0" smtClean="0"/>
              <a:t>Neoliberalism</a:t>
            </a:r>
          </a:p>
          <a:p>
            <a:r>
              <a:rPr lang="en-US" dirty="0" smtClean="0"/>
              <a:t>Increased mobility</a:t>
            </a:r>
          </a:p>
          <a:p>
            <a:r>
              <a:rPr lang="en-US" dirty="0" smtClean="0"/>
              <a:t>Increased global ranking of universities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9456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government funding for universities</a:t>
            </a:r>
          </a:p>
          <a:p>
            <a:r>
              <a:rPr lang="en-US" dirty="0" smtClean="0"/>
              <a:t>Requirement to become more entrepreneurial</a:t>
            </a:r>
          </a:p>
          <a:p>
            <a:r>
              <a:rPr lang="en-US" dirty="0" smtClean="0"/>
              <a:t>Universities seeking to subsidize local students with international tuition fees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41253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students more problematized</a:t>
            </a:r>
          </a:p>
          <a:p>
            <a:r>
              <a:rPr lang="en-US" dirty="0" smtClean="0"/>
              <a:t>Getting US visas is more difficult</a:t>
            </a:r>
          </a:p>
          <a:p>
            <a:r>
              <a:rPr lang="en-US" dirty="0" smtClean="0"/>
              <a:t>Migration crisis</a:t>
            </a:r>
          </a:p>
          <a:p>
            <a:r>
              <a:rPr lang="en-US" dirty="0" smtClean="0"/>
              <a:t>Terrorism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02242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recent</a:t>
            </a:r>
            <a:r>
              <a:rPr lang="en-US" dirty="0" smtClean="0"/>
              <a:t> Line </a:t>
            </a:r>
            <a:r>
              <a:rPr lang="en-US" dirty="0" smtClean="0"/>
              <a:t>of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 nationalism</a:t>
            </a:r>
          </a:p>
          <a:p>
            <a:r>
              <a:rPr lang="en-US" dirty="0" smtClean="0"/>
              <a:t>Trump, Putin, Kim Jong Un</a:t>
            </a:r>
          </a:p>
          <a:p>
            <a:r>
              <a:rPr lang="en-US" dirty="0" smtClean="0"/>
              <a:t>Recognition of material competition</a:t>
            </a:r>
          </a:p>
          <a:p>
            <a:r>
              <a:rPr lang="en-US" dirty="0" smtClean="0"/>
              <a:t>Belief in gaining advantage over other countries</a:t>
            </a:r>
          </a:p>
          <a:p>
            <a:r>
              <a:rPr lang="en-US" dirty="0" smtClean="0"/>
              <a:t>Determination to </a:t>
            </a:r>
            <a:r>
              <a:rPr lang="en-US" dirty="0"/>
              <a:t>get </a:t>
            </a:r>
            <a:r>
              <a:rPr lang="en-US" dirty="0" smtClean="0"/>
              <a:t>a slice </a:t>
            </a:r>
            <a:r>
              <a:rPr lang="en-US" dirty="0"/>
              <a:t>of the </a:t>
            </a:r>
            <a:r>
              <a:rPr lang="en-US" dirty="0" smtClean="0"/>
              <a:t>pie as </a:t>
            </a:r>
            <a:r>
              <a:rPr lang="en-US" dirty="0" smtClean="0"/>
              <a:t>big as possible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32764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on universities to take students from countries loyal to “us”. </a:t>
            </a:r>
          </a:p>
          <a:p>
            <a:r>
              <a:rPr lang="en-US" dirty="0" smtClean="0"/>
              <a:t>Rejection of the global marketplace ideal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8308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2605</TotalTime>
  <Words>377</Words>
  <Application>Microsoft Macintosh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Kilter</vt:lpstr>
      <vt:lpstr>International Education</vt:lpstr>
      <vt:lpstr>Lines of Force</vt:lpstr>
      <vt:lpstr>PowerPoint Presentation</vt:lpstr>
      <vt:lpstr>Line of force</vt:lpstr>
      <vt:lpstr>Line of Force</vt:lpstr>
      <vt:lpstr>Line of Force </vt:lpstr>
      <vt:lpstr>Line of Force</vt:lpstr>
      <vt:lpstr>A recent Line of Force</vt:lpstr>
      <vt:lpstr>What can we expect?</vt:lpstr>
      <vt:lpstr>Trends</vt:lpstr>
      <vt:lpstr>Trends</vt:lpstr>
      <vt:lpstr>Line of Flight</vt:lpstr>
      <vt:lpstr>What should we do?</vt:lpstr>
      <vt:lpstr>What should we do?</vt:lpstr>
      <vt:lpstr>What should we do?</vt:lpstr>
    </vt:vector>
  </TitlesOfParts>
  <Company>CSUSB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Education</dc:title>
  <dc:creator>John Winslade</dc:creator>
  <cp:lastModifiedBy>John Winslade</cp:lastModifiedBy>
  <cp:revision>10</cp:revision>
  <dcterms:created xsi:type="dcterms:W3CDTF">2015-12-02T18:55:09Z</dcterms:created>
  <dcterms:modified xsi:type="dcterms:W3CDTF">2017-06-02T15:21:23Z</dcterms:modified>
</cp:coreProperties>
</file>